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20" y="-3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wmf"/><Relationship Id="rId1" Type="http://schemas.openxmlformats.org/officeDocument/2006/relationships/image" Target="../media/image3.wmf"/></Relationships>
</file>

<file path=ppt/media/image1.wmf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60DD61-B381-4F4C-8F0E-A6C6D0C44E66}" type="datetimeFigureOut">
              <a:rPr lang="en-US" smtClean="0"/>
              <a:pPr/>
              <a:t>5/5/2013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EE6B69-06F6-4FDE-AE12-293A368EAA5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4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bg2"/>
          </a:solidFill>
        </p:spPr>
        <p:txBody>
          <a:bodyPr>
            <a:normAutofit fontScale="90000"/>
          </a:bodyPr>
          <a:lstStyle/>
          <a:p>
            <a:r>
              <a:rPr lang="en-US" dirty="0" err="1" smtClean="0"/>
              <a:t>Melyik</a:t>
            </a:r>
            <a:r>
              <a:rPr lang="en-US" dirty="0" smtClean="0"/>
              <a:t> ism</a:t>
            </a:r>
            <a:r>
              <a:rPr lang="hu-HU" dirty="0"/>
              <a:t>é</a:t>
            </a:r>
            <a:r>
              <a:rPr lang="en-US" dirty="0" err="1" smtClean="0"/>
              <a:t>tl</a:t>
            </a:r>
            <a:r>
              <a:rPr lang="hu-HU" dirty="0"/>
              <a:t>ő</a:t>
            </a:r>
            <a:r>
              <a:rPr lang="en-US" dirty="0" smtClean="0"/>
              <a:t>d</a:t>
            </a:r>
            <a:r>
              <a:rPr lang="hu-HU" dirty="0" smtClean="0"/>
              <a:t>ő elemi struktúrát</a:t>
            </a:r>
            <a:r>
              <a:rPr lang="en-US" dirty="0" smtClean="0"/>
              <a:t> </a:t>
            </a:r>
            <a:r>
              <a:rPr lang="hu-HU" dirty="0" smtClean="0"/>
              <a:t> használtad!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0" y="2616200"/>
            <a:ext cx="4724400" cy="3733800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hu-HU" sz="1600" dirty="0" smtClean="0"/>
              <a:t>Adott</a:t>
            </a:r>
            <a:r>
              <a:rPr lang="en-US" sz="1600" dirty="0" smtClean="0"/>
              <a:t>  </a:t>
            </a:r>
            <a:r>
              <a:rPr lang="hu-HU" sz="1600" dirty="0" smtClean="0"/>
              <a:t> szam</a:t>
            </a:r>
          </a:p>
          <a:p>
            <a:pPr>
              <a:buNone/>
            </a:pPr>
            <a:r>
              <a:rPr lang="en-US" sz="1600" dirty="0"/>
              <a:t>b</a:t>
            </a:r>
            <a:r>
              <a:rPr lang="hu-HU" sz="1600" dirty="0" smtClean="0"/>
              <a:t>eolvas (szam)</a:t>
            </a:r>
            <a:r>
              <a:rPr lang="en-US" sz="1600" dirty="0" smtClean="0"/>
              <a:t>;</a:t>
            </a:r>
          </a:p>
          <a:p>
            <a:pPr>
              <a:buNone/>
            </a:pPr>
            <a:r>
              <a:rPr lang="en-US" sz="1600" dirty="0" err="1">
                <a:sym typeface="Wingdings" pitchFamily="2" charset="2"/>
              </a:rPr>
              <a:t>s</a:t>
            </a:r>
            <a:r>
              <a:rPr lang="en-US" sz="1600" dirty="0" err="1" smtClean="0">
                <a:sym typeface="Wingdings" pitchFamily="2" charset="2"/>
              </a:rPr>
              <a:t>szam</a:t>
            </a:r>
            <a:r>
              <a:rPr lang="en-US" sz="1600" dirty="0" smtClean="0">
                <a:sym typeface="Wingdings" pitchFamily="2" charset="2"/>
              </a:rPr>
              <a:t>;</a:t>
            </a:r>
          </a:p>
          <a:p>
            <a:pPr>
              <a:buNone/>
            </a:pPr>
            <a:r>
              <a:rPr lang="en-US" sz="1600" dirty="0" err="1">
                <a:sym typeface="Wingdings" pitchFamily="2" charset="2"/>
              </a:rPr>
              <a:t>p</a:t>
            </a:r>
            <a:r>
              <a:rPr lang="en-US" sz="1600" dirty="0" err="1" smtClean="0">
                <a:sym typeface="Wingdings" pitchFamily="2" charset="2"/>
              </a:rPr>
              <a:t>rimigaz</a:t>
            </a:r>
            <a:r>
              <a:rPr lang="en-US" sz="1600" dirty="0" smtClean="0">
                <a:sym typeface="Wingdings" pitchFamily="2" charset="2"/>
              </a:rPr>
              <a:t>;</a:t>
            </a:r>
          </a:p>
          <a:p>
            <a:pPr>
              <a:buNone/>
            </a:pPr>
            <a:r>
              <a:rPr lang="en-US" sz="1600" dirty="0" smtClean="0">
                <a:sym typeface="Wingdings" pitchFamily="2" charset="2"/>
              </a:rPr>
              <a:t>Ha    s=2   </a:t>
            </a:r>
            <a:r>
              <a:rPr lang="en-US" sz="1600" dirty="0" err="1" smtClean="0">
                <a:sym typeface="Wingdings" pitchFamily="2" charset="2"/>
              </a:rPr>
              <a:t>akkor</a:t>
            </a:r>
            <a:r>
              <a:rPr lang="en-US" sz="1600" dirty="0" smtClean="0">
                <a:sym typeface="Wingdings" pitchFamily="2" charset="2"/>
              </a:rPr>
              <a:t>   </a:t>
            </a:r>
            <a:r>
              <a:rPr lang="en-US" sz="1600" dirty="0" err="1" smtClean="0">
                <a:sym typeface="Wingdings" pitchFamily="2" charset="2"/>
              </a:rPr>
              <a:t>kiir</a:t>
            </a:r>
            <a:r>
              <a:rPr lang="en-US" sz="1600" dirty="0" smtClean="0">
                <a:sym typeface="Wingdings" pitchFamily="2" charset="2"/>
              </a:rPr>
              <a:t>(‘prim a/</a:t>
            </a:r>
            <a:r>
              <a:rPr lang="en-US" sz="1600" dirty="0" err="1" smtClean="0">
                <a:sym typeface="Wingdings" pitchFamily="2" charset="2"/>
              </a:rPr>
              <a:t>az</a:t>
            </a:r>
            <a:r>
              <a:rPr lang="en-US" sz="1600" dirty="0" smtClean="0">
                <a:sym typeface="Wingdings" pitchFamily="2" charset="2"/>
              </a:rPr>
              <a:t> ‘, s)</a:t>
            </a: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</a:t>
            </a:r>
            <a:r>
              <a:rPr lang="en-US" sz="1600" dirty="0" err="1" smtClean="0">
                <a:sym typeface="Wingdings" pitchFamily="2" charset="2"/>
              </a:rPr>
              <a:t>kulonben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Ha    s mod 2=0   </a:t>
            </a:r>
            <a:r>
              <a:rPr lang="en-US" sz="1600" dirty="0" err="1" smtClean="0">
                <a:sym typeface="Wingdings" pitchFamily="2" charset="2"/>
              </a:rPr>
              <a:t>akkor</a:t>
            </a:r>
            <a:r>
              <a:rPr lang="en-US" sz="1600" dirty="0" smtClean="0">
                <a:sym typeface="Wingdings" pitchFamily="2" charset="2"/>
              </a:rPr>
              <a:t>   </a:t>
            </a:r>
            <a:r>
              <a:rPr lang="en-US" sz="1600" dirty="0" err="1" smtClean="0">
                <a:sym typeface="Wingdings" pitchFamily="2" charset="2"/>
              </a:rPr>
              <a:t>primhamis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</a:t>
            </a:r>
            <a:r>
              <a:rPr lang="en-US" sz="1600" dirty="0" err="1" smtClean="0">
                <a:sym typeface="Wingdings" pitchFamily="2" charset="2"/>
              </a:rPr>
              <a:t>kulonben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oszt3;</a:t>
            </a:r>
            <a:endParaRPr lang="hu-HU" sz="1600" dirty="0" smtClean="0">
              <a:sym typeface="Wingdings" pitchFamily="2" charset="2"/>
            </a:endParaRPr>
          </a:p>
          <a:p>
            <a:pPr>
              <a:buNone/>
            </a:pP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</a:t>
            </a:r>
            <a:r>
              <a:rPr lang="en-US" sz="1600" dirty="0" err="1" smtClean="0">
                <a:sym typeface="Wingdings" pitchFamily="2" charset="2"/>
              </a:rPr>
              <a:t>Amig</a:t>
            </a:r>
            <a:r>
              <a:rPr lang="en-US" sz="1600" dirty="0" smtClean="0">
                <a:sym typeface="Wingdings" pitchFamily="2" charset="2"/>
              </a:rPr>
              <a:t>    prim </a:t>
            </a:r>
            <a:r>
              <a:rPr lang="en-US" sz="1600" dirty="0" err="1" smtClean="0">
                <a:sym typeface="Wingdings" pitchFamily="2" charset="2"/>
              </a:rPr>
              <a:t>es</a:t>
            </a:r>
            <a:r>
              <a:rPr lang="en-US" sz="1600" dirty="0" smtClean="0">
                <a:sym typeface="Wingdings" pitchFamily="2" charset="2"/>
              </a:rPr>
              <a:t> (</a:t>
            </a:r>
            <a:r>
              <a:rPr lang="en-US" sz="1600" dirty="0" err="1" smtClean="0">
                <a:sym typeface="Wingdings" pitchFamily="2" charset="2"/>
              </a:rPr>
              <a:t>oszt</a:t>
            </a:r>
            <a:r>
              <a:rPr lang="en-US" sz="1600" dirty="0" smtClean="0">
                <a:sym typeface="Wingdings" pitchFamily="2" charset="2"/>
              </a:rPr>
              <a:t>                 )  </a:t>
            </a:r>
            <a:r>
              <a:rPr lang="en-US" sz="1600" dirty="0" err="1" smtClean="0">
                <a:sym typeface="Wingdings" pitchFamily="2" charset="2"/>
              </a:rPr>
              <a:t>vegezd</a:t>
            </a:r>
            <a:r>
              <a:rPr lang="en-US" sz="1600" dirty="0" smtClean="0">
                <a:sym typeface="Wingdings" pitchFamily="2" charset="2"/>
              </a:rPr>
              <a:t> el</a:t>
            </a: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           Ha    s mod </a:t>
            </a:r>
            <a:r>
              <a:rPr lang="en-US" sz="1600" dirty="0" err="1" smtClean="0">
                <a:sym typeface="Wingdings" pitchFamily="2" charset="2"/>
              </a:rPr>
              <a:t>oszt</a:t>
            </a:r>
            <a:r>
              <a:rPr lang="en-US" sz="1600" dirty="0" smtClean="0">
                <a:sym typeface="Wingdings" pitchFamily="2" charset="2"/>
              </a:rPr>
              <a:t>=0    </a:t>
            </a:r>
            <a:r>
              <a:rPr lang="en-US" sz="1600" dirty="0" err="1" smtClean="0">
                <a:sym typeface="Wingdings" pitchFamily="2" charset="2"/>
              </a:rPr>
              <a:t>akkor</a:t>
            </a:r>
            <a:r>
              <a:rPr lang="en-US" sz="1600" dirty="0" smtClean="0">
                <a:sym typeface="Wingdings" pitchFamily="2" charset="2"/>
              </a:rPr>
              <a:t> </a:t>
            </a:r>
            <a:r>
              <a:rPr lang="en-US" sz="1600" dirty="0" err="1" smtClean="0">
                <a:sym typeface="Wingdings" pitchFamily="2" charset="2"/>
              </a:rPr>
              <a:t>primhamis</a:t>
            </a:r>
            <a:r>
              <a:rPr lang="en-US" sz="1600" dirty="0" smtClean="0">
                <a:sym typeface="Wingdings" pitchFamily="2" charset="2"/>
              </a:rPr>
              <a:t>;</a:t>
            </a: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            (Ha)</a:t>
            </a:r>
            <a:r>
              <a:rPr lang="en-US" sz="1600" dirty="0" err="1" smtClean="0">
                <a:sym typeface="Wingdings" pitchFamily="2" charset="2"/>
              </a:rPr>
              <a:t>vege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             osztoszt+2;</a:t>
            </a: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      (</a:t>
            </a:r>
            <a:r>
              <a:rPr lang="en-US" sz="1600" dirty="0" err="1" smtClean="0">
                <a:sym typeface="Wingdings" pitchFamily="2" charset="2"/>
              </a:rPr>
              <a:t>Amig</a:t>
            </a:r>
            <a:r>
              <a:rPr lang="en-US" sz="1600" dirty="0" smtClean="0">
                <a:sym typeface="Wingdings" pitchFamily="2" charset="2"/>
              </a:rPr>
              <a:t>)</a:t>
            </a:r>
            <a:r>
              <a:rPr lang="en-US" sz="1600" dirty="0" err="1" smtClean="0">
                <a:sym typeface="Wingdings" pitchFamily="2" charset="2"/>
              </a:rPr>
              <a:t>vege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>
                <a:sym typeface="Wingdings" pitchFamily="2" charset="2"/>
              </a:rPr>
              <a:t> </a:t>
            </a:r>
            <a:r>
              <a:rPr lang="en-US" sz="1600" dirty="0" smtClean="0">
                <a:sym typeface="Wingdings" pitchFamily="2" charset="2"/>
              </a:rPr>
              <a:t>        (Ha)</a:t>
            </a:r>
            <a:r>
              <a:rPr lang="en-US" sz="1600" dirty="0" err="1" smtClean="0">
                <a:sym typeface="Wingdings" pitchFamily="2" charset="2"/>
              </a:rPr>
              <a:t>vege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1600" dirty="0" smtClean="0">
                <a:sym typeface="Wingdings" pitchFamily="2" charset="2"/>
              </a:rPr>
              <a:t>(Ha)</a:t>
            </a:r>
            <a:r>
              <a:rPr lang="en-US" sz="1600" dirty="0" err="1" smtClean="0">
                <a:sym typeface="Wingdings" pitchFamily="2" charset="2"/>
              </a:rPr>
              <a:t>vege</a:t>
            </a:r>
            <a:endParaRPr lang="en-US" sz="1600" dirty="0" smtClean="0">
              <a:sym typeface="Wingdings" pitchFamily="2" charset="2"/>
            </a:endParaRPr>
          </a:p>
          <a:p>
            <a:pPr>
              <a:buNone/>
            </a:pPr>
            <a:endParaRPr lang="en-US" sz="1600" dirty="0"/>
          </a:p>
        </p:txBody>
      </p:sp>
      <p:sp>
        <p:nvSpPr>
          <p:cNvPr id="6" name="Rectangle 5"/>
          <p:cNvSpPr/>
          <p:nvPr/>
        </p:nvSpPr>
        <p:spPr>
          <a:xfrm>
            <a:off x="228600" y="1600200"/>
            <a:ext cx="3200400" cy="8382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bg2">
                <a:lumMod val="75000"/>
              </a:schemeClr>
            </a:solidFill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Minden, avagy az automatikusan léptető/ számláló ciklus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657600" y="1600200"/>
            <a:ext cx="1981200" cy="6096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bg2">
                <a:lumMod val="75000"/>
              </a:schemeClr>
            </a:solidFill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Amíg ciklus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5867400" y="1600200"/>
            <a:ext cx="1981200" cy="6096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bg2">
                <a:lumMod val="75000"/>
              </a:schemeClr>
            </a:solidFill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Ismételd ciklus</a:t>
            </a:r>
            <a:endParaRPr lang="en-US" dirty="0"/>
          </a:p>
        </p:txBody>
      </p:sp>
      <p:grpSp>
        <p:nvGrpSpPr>
          <p:cNvPr id="12" name="Group 11"/>
          <p:cNvGrpSpPr/>
          <p:nvPr/>
        </p:nvGrpSpPr>
        <p:grpSpPr>
          <a:xfrm>
            <a:off x="1118754" y="2590800"/>
            <a:ext cx="1797483" cy="2330450"/>
            <a:chOff x="1575954" y="2565400"/>
            <a:chExt cx="1797483" cy="2330450"/>
          </a:xfrm>
        </p:grpSpPr>
        <p:graphicFrame>
          <p:nvGraphicFramePr>
            <p:cNvPr id="10" name="Object 9"/>
            <p:cNvGraphicFramePr>
              <a:graphicFrameLocks noChangeAspect="1"/>
            </p:cNvGraphicFramePr>
            <p:nvPr/>
          </p:nvGraphicFramePr>
          <p:xfrm>
            <a:off x="1575954" y="2565400"/>
            <a:ext cx="405246" cy="330200"/>
          </p:xfrm>
          <a:graphic>
            <a:graphicData uri="http://schemas.openxmlformats.org/presentationml/2006/ole">
              <p:oleObj spid="_x0000_s1026" name="Equation" r:id="rId3" imgW="304560" imgH="203040" progId="Equation.3">
                <p:embed/>
              </p:oleObj>
            </a:graphicData>
          </a:graphic>
        </p:graphicFrame>
        <p:graphicFrame>
          <p:nvGraphicFramePr>
            <p:cNvPr id="11" name="Object 10"/>
            <p:cNvGraphicFramePr>
              <a:graphicFrameLocks noChangeAspect="1"/>
            </p:cNvGraphicFramePr>
            <p:nvPr/>
          </p:nvGraphicFramePr>
          <p:xfrm>
            <a:off x="2743200" y="4572000"/>
            <a:ext cx="630237" cy="323850"/>
          </p:xfrm>
          <a:graphic>
            <a:graphicData uri="http://schemas.openxmlformats.org/presentationml/2006/ole">
              <p:oleObj spid="_x0000_s1027" name="Equation" r:id="rId4" imgW="469800" imgH="241200" progId="Equation.3">
                <p:embed/>
              </p:oleObj>
            </a:graphicData>
          </a:graphic>
        </p:graphicFrame>
      </p:grpSp>
      <p:sp>
        <p:nvSpPr>
          <p:cNvPr id="13" name="TextBox 12"/>
          <p:cNvSpPr txBox="1"/>
          <p:nvPr/>
        </p:nvSpPr>
        <p:spPr>
          <a:xfrm>
            <a:off x="4114800" y="2514600"/>
            <a:ext cx="5029200" cy="58477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1600" dirty="0" err="1" smtClean="0"/>
              <a:t>Melyik</a:t>
            </a:r>
            <a:r>
              <a:rPr lang="en-US" sz="1600" dirty="0" smtClean="0"/>
              <a:t> </a:t>
            </a:r>
            <a:r>
              <a:rPr lang="en-US" sz="1600" dirty="0" err="1" smtClean="0"/>
              <a:t>sz</a:t>
            </a:r>
            <a:r>
              <a:rPr lang="hu-HU" sz="1600" dirty="0" smtClean="0"/>
              <a:t>ámmal kezdődik az osztó keresés, gondolj a legkissebbik prímtényezőre?</a:t>
            </a:r>
            <a:endParaRPr lang="en-US" sz="1600" dirty="0"/>
          </a:p>
        </p:txBody>
      </p:sp>
      <p:sp>
        <p:nvSpPr>
          <p:cNvPr id="14" name="Rectangle 13"/>
          <p:cNvSpPr/>
          <p:nvPr/>
        </p:nvSpPr>
        <p:spPr>
          <a:xfrm>
            <a:off x="609600" y="3454400"/>
            <a:ext cx="1524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14800" y="3200400"/>
            <a:ext cx="5029200" cy="58477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Melyek azok a számok, akik legelőszőr kiesnek a szitából? Miért?</a:t>
            </a:r>
            <a:endParaRPr lang="en-US" sz="1600" dirty="0"/>
          </a:p>
        </p:txBody>
      </p:sp>
      <p:sp>
        <p:nvSpPr>
          <p:cNvPr id="16" name="Diamond 15"/>
          <p:cNvSpPr/>
          <p:nvPr/>
        </p:nvSpPr>
        <p:spPr>
          <a:xfrm>
            <a:off x="685800" y="3835400"/>
            <a:ext cx="838200" cy="304800"/>
          </a:xfrm>
          <a:prstGeom prst="diamon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4114800" y="3886200"/>
            <a:ext cx="5029200" cy="1323439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Melyik a következő szám, amelyikkel folytatjuk a szitálást? Itt az lesz a következő lehetsőges osztója a számnak. Gondolj a prímtényezőkre. Ha ez nem osztja a számot, akkor ennek a töbszörösei sem fogja, tehát elég ha csak ezzel osztjuk a szamot, és a többszöröseitől eltekintünk.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1143000" y="4368800"/>
            <a:ext cx="1524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1219200" y="4597400"/>
            <a:ext cx="1676400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4114800" y="5334000"/>
            <a:ext cx="5029200" cy="33855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Meddig keressük ezt az osztót! 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4114800" y="5757446"/>
            <a:ext cx="5029200" cy="33855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És hogyan?</a:t>
            </a:r>
            <a:endParaRPr lang="en-US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4114800" y="6214646"/>
            <a:ext cx="5029200" cy="338554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Ki lesz a következő lehetséges osztó!</a:t>
            </a:r>
            <a:endParaRPr lang="en-US" sz="1600" dirty="0"/>
          </a:p>
        </p:txBody>
      </p:sp>
      <p:sp>
        <p:nvSpPr>
          <p:cNvPr id="23" name="Diamond 22"/>
          <p:cNvSpPr/>
          <p:nvPr/>
        </p:nvSpPr>
        <p:spPr>
          <a:xfrm>
            <a:off x="1371600" y="4902200"/>
            <a:ext cx="1143000" cy="381000"/>
          </a:xfrm>
          <a:prstGeom prst="diamon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1219200" y="5435600"/>
            <a:ext cx="11430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5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64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71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7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85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</p:childTnLst>
        </p:cTn>
      </p:par>
    </p:tnLst>
    <p:bldLst>
      <p:bldP spid="5" grpId="0" build="p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075" name="Object 3"/>
          <p:cNvGraphicFramePr>
            <a:graphicFrameLocks noChangeAspect="1"/>
          </p:cNvGraphicFramePr>
          <p:nvPr/>
        </p:nvGraphicFramePr>
        <p:xfrm>
          <a:off x="2798762" y="3333750"/>
          <a:ext cx="630238" cy="323850"/>
        </p:xfrm>
        <a:graphic>
          <a:graphicData uri="http://schemas.openxmlformats.org/presentationml/2006/ole">
            <p:oleObj spid="_x0000_s3075" name="Equation" r:id="rId3" imgW="469800" imgH="241200" progId="Equation.3">
              <p:embed/>
            </p:oleObj>
          </a:graphicData>
        </a:graphic>
      </p:graphicFrame>
      <p:sp>
        <p:nvSpPr>
          <p:cNvPr id="4" name="Content Placeholder 4"/>
          <p:cNvSpPr txBox="1">
            <a:spLocks/>
          </p:cNvSpPr>
          <p:nvPr/>
        </p:nvSpPr>
        <p:spPr>
          <a:xfrm>
            <a:off x="228600" y="152400"/>
            <a:ext cx="6477000" cy="6477000"/>
          </a:xfrm>
          <a:custGeom>
            <a:avLst/>
            <a:gdLst>
              <a:gd name="connsiteX0" fmla="*/ 0 w 4724400"/>
              <a:gd name="connsiteY0" fmla="*/ 0 h 3733800"/>
              <a:gd name="connsiteX1" fmla="*/ 4724400 w 4724400"/>
              <a:gd name="connsiteY1" fmla="*/ 0 h 3733800"/>
              <a:gd name="connsiteX2" fmla="*/ 4724400 w 4724400"/>
              <a:gd name="connsiteY2" fmla="*/ 3733800 h 3733800"/>
              <a:gd name="connsiteX3" fmla="*/ 0 w 4724400"/>
              <a:gd name="connsiteY3" fmla="*/ 3733800 h 3733800"/>
              <a:gd name="connsiteX4" fmla="*/ 0 w 4724400"/>
              <a:gd name="connsiteY4" fmla="*/ 0 h 3733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24400" h="3733800">
                <a:moveTo>
                  <a:pt x="0" y="0"/>
                </a:moveTo>
                <a:lnTo>
                  <a:pt x="4724400" y="0"/>
                </a:lnTo>
                <a:lnTo>
                  <a:pt x="4724400" y="3733800"/>
                </a:lnTo>
                <a:lnTo>
                  <a:pt x="0" y="3733800"/>
                </a:lnTo>
                <a:lnTo>
                  <a:pt x="0" y="0"/>
                </a:lnTo>
                <a:close/>
              </a:path>
            </a:pathLst>
          </a:custGeom>
        </p:spPr>
        <p:txBody>
          <a:bodyPr>
            <a:normAutofit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hu-HU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Adott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</a:t>
            </a:r>
            <a:r>
              <a:rPr kumimoji="0" lang="hu-HU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szam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</a:t>
            </a:r>
            <a:r>
              <a:rPr kumimoji="0" lang="hu-HU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eolvas (szam)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sszam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primigaz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Ha    s=2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akkor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kiir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(‘prim a/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az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‘, s)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kulonben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Ha    s mod 2=0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akkor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primhamis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kulonben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oszt3;</a:t>
            </a: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Amig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prim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es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(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oszt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  )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vegezd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el</a:t>
            </a: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           Ha    s mod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oszt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=0    </a:t>
            </a:r>
            <a:r>
              <a:rPr kumimoji="0" lang="hu-HU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akkor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primhamis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;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            (Ha)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vege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             osztoszt+2;</a:t>
            </a: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      (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Amig</a:t>
            </a: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)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vege</a:t>
            </a:r>
            <a:endParaRPr kumimoji="0" lang="hu-H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         (Ha)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vege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(Ha)</a:t>
            </a:r>
            <a:r>
              <a:rPr kumimoji="0" lang="en-US" sz="1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  <a:sym typeface="Wingdings" pitchFamily="2" charset="2"/>
              </a:rPr>
              <a:t>vege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  <a:sym typeface="Wingdings" pitchFamily="2" charset="2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904569" y="1219201"/>
            <a:ext cx="162232" cy="304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Diamond 5"/>
          <p:cNvSpPr/>
          <p:nvPr/>
        </p:nvSpPr>
        <p:spPr>
          <a:xfrm>
            <a:off x="914400" y="1828800"/>
            <a:ext cx="1149145" cy="533400"/>
          </a:xfrm>
          <a:prstGeom prst="diamon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524000" y="2590800"/>
            <a:ext cx="2286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iamond 8"/>
          <p:cNvSpPr/>
          <p:nvPr/>
        </p:nvSpPr>
        <p:spPr>
          <a:xfrm>
            <a:off x="1828800" y="3733800"/>
            <a:ext cx="1371600" cy="636037"/>
          </a:xfrm>
          <a:prstGeom prst="diamon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074" name="Object 2"/>
          <p:cNvGraphicFramePr>
            <a:graphicFrameLocks noChangeAspect="1"/>
          </p:cNvGraphicFramePr>
          <p:nvPr/>
        </p:nvGraphicFramePr>
        <p:xfrm>
          <a:off x="1371600" y="107950"/>
          <a:ext cx="404812" cy="330200"/>
        </p:xfrm>
        <a:graphic>
          <a:graphicData uri="http://schemas.openxmlformats.org/presentationml/2006/ole">
            <p:oleObj spid="_x0000_s3074" name="Equation" r:id="rId4" imgW="304560" imgH="203040" progId="Equation.3">
              <p:embed/>
            </p:oleObj>
          </a:graphicData>
        </a:graphic>
      </p:graphicFrame>
      <p:sp>
        <p:nvSpPr>
          <p:cNvPr id="10" name="Rectangle 9"/>
          <p:cNvSpPr/>
          <p:nvPr/>
        </p:nvSpPr>
        <p:spPr>
          <a:xfrm>
            <a:off x="1600200" y="4495800"/>
            <a:ext cx="1567016" cy="39655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1600200" y="3276600"/>
            <a:ext cx="1905000" cy="35611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4572000" y="1981200"/>
            <a:ext cx="4267200" cy="646331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r>
              <a:rPr lang="hu-HU" dirty="0" smtClean="0"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</a:effectLst>
              </a:rPr>
              <a:t>Házi feladat: Próbáld átírni az amíg ciklust minden ciklusra. Mi történik?</a:t>
            </a:r>
            <a:endParaRPr lang="en-US" dirty="0">
              <a:effectLst>
                <a:glow rad="139700">
                  <a:schemeClr val="accent3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572000" y="457200"/>
            <a:ext cx="2971800" cy="369332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effectLst>
            <a:glow rad="228600">
              <a:schemeClr val="accent6">
                <a:satMod val="175000"/>
                <a:alpha val="40000"/>
              </a:schemeClr>
            </a:glow>
          </a:effectLst>
        </p:spPr>
        <p:txBody>
          <a:bodyPr wrap="square" rtlCol="0">
            <a:spAutoFit/>
          </a:bodyPr>
          <a:lstStyle/>
          <a:p>
            <a:r>
              <a:rPr lang="en-US" dirty="0" smtClean="0"/>
              <a:t>L</a:t>
            </a:r>
            <a:r>
              <a:rPr lang="hu-HU" dirty="0" smtClean="0"/>
              <a:t>ásd a megoldást!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9" grpId="0" animBg="1"/>
      <p:bldP spid="10" grpId="0" animBg="1"/>
      <p:bldP spid="8" grpId="0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2" val="41bb68e888a93e9c3e949101c511393147c9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295</Words>
  <Application>Microsoft Office PowerPoint</Application>
  <PresentationFormat>On-screen Show (4:3)</PresentationFormat>
  <Paragraphs>51</Paragraphs>
  <Slides>2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Equation</vt:lpstr>
      <vt:lpstr>Melyik ismétlődő elemi struktúrát  használtad!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Melyik ismétlődő elemi struktúrát  használtad!</dc:title>
  <dc:creator>kalika</dc:creator>
  <cp:lastModifiedBy>kalika</cp:lastModifiedBy>
  <cp:revision>25</cp:revision>
  <dcterms:created xsi:type="dcterms:W3CDTF">2013-05-05T17:01:02Z</dcterms:created>
  <dcterms:modified xsi:type="dcterms:W3CDTF">2013-05-05T18:07:51Z</dcterms:modified>
</cp:coreProperties>
</file>

<file path=docProps/thumbnail.jpeg>
</file>